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93" r:id="rId2"/>
    <p:sldId id="752" r:id="rId3"/>
    <p:sldId id="755" r:id="rId4"/>
    <p:sldId id="741" r:id="rId5"/>
    <p:sldId id="742" r:id="rId6"/>
    <p:sldId id="743" r:id="rId7"/>
    <p:sldId id="648" r:id="rId8"/>
    <p:sldId id="649" r:id="rId9"/>
    <p:sldId id="734" r:id="rId10"/>
    <p:sldId id="739" r:id="rId11"/>
    <p:sldId id="650" r:id="rId12"/>
    <p:sldId id="651" r:id="rId13"/>
    <p:sldId id="652" r:id="rId14"/>
    <p:sldId id="653" r:id="rId15"/>
    <p:sldId id="654" r:id="rId16"/>
    <p:sldId id="655" r:id="rId17"/>
    <p:sldId id="656" r:id="rId18"/>
    <p:sldId id="657" r:id="rId19"/>
    <p:sldId id="658" r:id="rId20"/>
    <p:sldId id="659" r:id="rId21"/>
    <p:sldId id="660" r:id="rId22"/>
    <p:sldId id="75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8" autoAdjust="0"/>
    <p:restoredTop sz="91496" autoAdjust="0"/>
  </p:normalViewPr>
  <p:slideViewPr>
    <p:cSldViewPr snapToGrid="0">
      <p:cViewPr varScale="1">
        <p:scale>
          <a:sx n="95" d="100"/>
          <a:sy n="95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youtube.com/watch?v=zmwgmt7wcv8&amp;list=WL&amp;index=1&amp;ab_channel=CrashCourse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L" TargetMode="External"/><Relationship Id="rId2" Type="http://schemas.openxmlformats.org/officeDocument/2006/relationships/hyperlink" Target="https://github.com/kwartler/Odum_Feb_23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</a:t>
            </a:r>
            <a:r>
              <a:rPr lang="en-US">
                <a:solidFill>
                  <a:schemeClr val="bg1"/>
                </a:solidFill>
              </a:rPr>
              <a:t>text mining &amp; NLP </a:t>
            </a:r>
            <a:r>
              <a:rPr lang="en-US" dirty="0">
                <a:solidFill>
                  <a:schemeClr val="bg1"/>
                </a:solidFill>
              </a:rPr>
              <a:t>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11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3E57667-C369-7545-B4D8-F8DA193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B37C52E-7FFA-6646-BBF9-3AEFA807F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A34B6959-E7EF-4F44-B602-7B0C5CD90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7BE412B-8AE3-4C48-AF09-257D815BF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9B33CEA-8BF9-3041-AF56-AF92A23A9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5E768BE6-51C5-4A44-A55D-CF2B2F26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8FCAC0F-9B4A-2440-ABF6-316122BF0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568518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2C0A28E5-9B1A-2E42-85B1-6E9012B82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7E104D-04BD-234A-9D72-0FB93CE02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EE484-8119-0345-80C5-FF33D2BD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FE888-EF26-214E-87F2-7543B932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A0C75-C139-6946-9617-A9628CF43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Google Shape;489;p5">
            <a:extLst>
              <a:ext uri="{FF2B5EF4-FFF2-40B4-BE49-F238E27FC236}">
                <a16:creationId xmlns:a16="http://schemas.microsoft.com/office/drawing/2014/main" id="{4033819E-1D76-5248-A8F8-CAD1B62E5037}"/>
              </a:ext>
            </a:extLst>
          </p:cNvPr>
          <p:cNvSpPr/>
          <p:nvPr/>
        </p:nvSpPr>
        <p:spPr>
          <a:xfrm>
            <a:off x="1653275" y="2128639"/>
            <a:ext cx="7207200" cy="2697394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90;p5">
            <a:extLst>
              <a:ext uri="{FF2B5EF4-FFF2-40B4-BE49-F238E27FC236}">
                <a16:creationId xmlns:a16="http://schemas.microsoft.com/office/drawing/2014/main" id="{F6E7A0AD-92FD-5A4E-8A54-B42D9285D084}"/>
              </a:ext>
            </a:extLst>
          </p:cNvPr>
          <p:cNvSpPr/>
          <p:nvPr/>
        </p:nvSpPr>
        <p:spPr>
          <a:xfrm>
            <a:off x="152400" y="1505333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1;p5">
            <a:extLst>
              <a:ext uri="{FF2B5EF4-FFF2-40B4-BE49-F238E27FC236}">
                <a16:creationId xmlns:a16="http://schemas.microsoft.com/office/drawing/2014/main" id="{1BDAD7FE-3896-D442-B32B-2A41D3614F71}"/>
              </a:ext>
            </a:extLst>
          </p:cNvPr>
          <p:cNvSpPr/>
          <p:nvPr/>
        </p:nvSpPr>
        <p:spPr>
          <a:xfrm>
            <a:off x="242100" y="1595033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492;p5">
            <a:extLst>
              <a:ext uri="{FF2B5EF4-FFF2-40B4-BE49-F238E27FC236}">
                <a16:creationId xmlns:a16="http://schemas.microsoft.com/office/drawing/2014/main" id="{DEF9CF3A-2B6F-9942-A6B3-6CA1E59221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17108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4;p5">
            <a:extLst>
              <a:ext uri="{FF2B5EF4-FFF2-40B4-BE49-F238E27FC236}">
                <a16:creationId xmlns:a16="http://schemas.microsoft.com/office/drawing/2014/main" id="{A38F4AC1-DE2C-2043-A270-D4AED6354D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83624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5;p5">
            <a:extLst>
              <a:ext uri="{FF2B5EF4-FFF2-40B4-BE49-F238E27FC236}">
                <a16:creationId xmlns:a16="http://schemas.microsoft.com/office/drawing/2014/main" id="{B3028566-D74A-B44C-8BD5-939163F8B35A}"/>
              </a:ext>
            </a:extLst>
          </p:cNvPr>
          <p:cNvSpPr txBox="1"/>
          <p:nvPr/>
        </p:nvSpPr>
        <p:spPr>
          <a:xfrm>
            <a:off x="3617900" y="2203714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96;p5">
            <a:extLst>
              <a:ext uri="{FF2B5EF4-FFF2-40B4-BE49-F238E27FC236}">
                <a16:creationId xmlns:a16="http://schemas.microsoft.com/office/drawing/2014/main" id="{EBBA1477-9C33-9349-8416-E23D4CCE6444}"/>
              </a:ext>
            </a:extLst>
          </p:cNvPr>
          <p:cNvSpPr txBox="1"/>
          <p:nvPr/>
        </p:nvSpPr>
        <p:spPr>
          <a:xfrm>
            <a:off x="4738600" y="2203714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7;p5">
            <a:extLst>
              <a:ext uri="{FF2B5EF4-FFF2-40B4-BE49-F238E27FC236}">
                <a16:creationId xmlns:a16="http://schemas.microsoft.com/office/drawing/2014/main" id="{1FF5197E-5530-234A-AAEC-1C3E4295DDBD}"/>
              </a:ext>
            </a:extLst>
          </p:cNvPr>
          <p:cNvSpPr txBox="1"/>
          <p:nvPr/>
        </p:nvSpPr>
        <p:spPr>
          <a:xfrm>
            <a:off x="7379925" y="2203709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8;p5">
            <a:extLst>
              <a:ext uri="{FF2B5EF4-FFF2-40B4-BE49-F238E27FC236}">
                <a16:creationId xmlns:a16="http://schemas.microsoft.com/office/drawing/2014/main" id="{57AD6E7E-C3A7-AF47-9EFE-DBB342ED8D8F}"/>
              </a:ext>
            </a:extLst>
          </p:cNvPr>
          <p:cNvSpPr txBox="1"/>
          <p:nvPr/>
        </p:nvSpPr>
        <p:spPr>
          <a:xfrm>
            <a:off x="6108299" y="2203714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499;p5">
            <a:extLst>
              <a:ext uri="{FF2B5EF4-FFF2-40B4-BE49-F238E27FC236}">
                <a16:creationId xmlns:a16="http://schemas.microsoft.com/office/drawing/2014/main" id="{33FEE805-D3E3-1947-8966-6E7F7FD5A4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27564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0;p5">
            <a:extLst>
              <a:ext uri="{FF2B5EF4-FFF2-40B4-BE49-F238E27FC236}">
                <a16:creationId xmlns:a16="http://schemas.microsoft.com/office/drawing/2014/main" id="{E02ED622-5B16-AE45-8F2E-4FF24241B6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63986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1;p5">
            <a:extLst>
              <a:ext uri="{FF2B5EF4-FFF2-40B4-BE49-F238E27FC236}">
                <a16:creationId xmlns:a16="http://schemas.microsoft.com/office/drawing/2014/main" id="{03C4F2D9-3C20-B749-B208-7E0B25B345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59737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2;p5">
            <a:extLst>
              <a:ext uri="{FF2B5EF4-FFF2-40B4-BE49-F238E27FC236}">
                <a16:creationId xmlns:a16="http://schemas.microsoft.com/office/drawing/2014/main" id="{BDC90029-8C8E-644C-8C5A-64D518BE73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76214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3;p5">
            <a:extLst>
              <a:ext uri="{FF2B5EF4-FFF2-40B4-BE49-F238E27FC236}">
                <a16:creationId xmlns:a16="http://schemas.microsoft.com/office/drawing/2014/main" id="{B0C0FEAC-D1B5-DB4C-9F0A-C117DDFBD6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74445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4;p5">
            <a:extLst>
              <a:ext uri="{FF2B5EF4-FFF2-40B4-BE49-F238E27FC236}">
                <a16:creationId xmlns:a16="http://schemas.microsoft.com/office/drawing/2014/main" id="{30A70BF1-3490-3F4E-A8AD-4DCCE17C98F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2503" y="2776214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5;p5">
            <a:extLst>
              <a:ext uri="{FF2B5EF4-FFF2-40B4-BE49-F238E27FC236}">
                <a16:creationId xmlns:a16="http://schemas.microsoft.com/office/drawing/2014/main" id="{5B706AF1-F2B0-F14E-ACD1-B12B1668D11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22449" y="3443962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6;p5">
            <a:extLst>
              <a:ext uri="{FF2B5EF4-FFF2-40B4-BE49-F238E27FC236}">
                <a16:creationId xmlns:a16="http://schemas.microsoft.com/office/drawing/2014/main" id="{9F6EC491-629E-4B48-A26F-E374FFDA1CC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205614"/>
            <a:ext cx="1290650" cy="3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C225C11D-4B99-5947-9390-60815B2DB10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Ted Kwartler, FCTO</a:t>
            </a:r>
          </a:p>
        </p:txBody>
      </p:sp>
      <p:pic>
        <p:nvPicPr>
          <p:cNvPr id="1026" name="Picture 2" descr="Hult International Business School - Wikipedia">
            <a:extLst>
              <a:ext uri="{FF2B5EF4-FFF2-40B4-BE49-F238E27FC236}">
                <a16:creationId xmlns:a16="http://schemas.microsoft.com/office/drawing/2014/main" id="{7BD56872-3358-56DE-80DE-0CD97B24A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75" y="4101749"/>
            <a:ext cx="1174130" cy="6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953E4A3-DC74-AA45-A465-F6A90A6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we’re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15A15B1-FA06-BB4C-9307-D5079DC33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015A6-6E89-3740-85C8-2C98876E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30B4F-AFFB-1944-A9AD-31AE75B3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may be asking…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135D-9A4D-E247-BD19-6441BF89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F55E2-F7D6-5A47-8DB1-3AC778F2D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3354-E98F-2C46-A91D-2D50296AA40D}"/>
              </a:ext>
            </a:extLst>
          </p:cNvPr>
          <p:cNvSpPr txBox="1"/>
          <p:nvPr/>
        </p:nvSpPr>
        <p:spPr>
          <a:xfrm>
            <a:off x="309966" y="5745406"/>
            <a:ext cx="852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https://www.youtube.com/watch?v=zmwgmt7wcv8&amp;list=WL&amp;index=1&amp;ab_channel=CrashCourse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03F99-59AD-E440-873E-950822C503C4}"/>
              </a:ext>
            </a:extLst>
          </p:cNvPr>
          <p:cNvSpPr txBox="1"/>
          <p:nvPr/>
        </p:nvSpPr>
        <p:spPr>
          <a:xfrm>
            <a:off x="1381735" y="1228994"/>
            <a:ext cx="638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NLP and Language is hard, where does word meaning come from?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C4520-3FE4-504E-802B-51BD6695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21"/>
          <a:stretch/>
        </p:blipFill>
        <p:spPr>
          <a:xfrm>
            <a:off x="2440982" y="1791733"/>
            <a:ext cx="4262034" cy="38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432760-9258-924E-B9BA-2F188181850B}"/>
              </a:ext>
            </a:extLst>
          </p:cNvPr>
          <p:cNvSpPr/>
          <p:nvPr/>
        </p:nvSpPr>
        <p:spPr>
          <a:xfrm>
            <a:off x="208643" y="1093928"/>
            <a:ext cx="8726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https://github.com/kwartler/Odum_Feb_23</a:t>
            </a:r>
            <a:endParaRPr lang="en-US" sz="14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6065A8C-79C9-A042-A415-8BA76FA56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16340"/>
              </p:ext>
            </p:extLst>
          </p:nvPr>
        </p:nvGraphicFramePr>
        <p:xfrm>
          <a:off x="361950" y="1617148"/>
          <a:ext cx="8153401" cy="3296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53139">
                  <a:extLst>
                    <a:ext uri="{9D8B030D-6E8A-4147-A177-3AD203B41FA5}">
                      <a16:colId xmlns:a16="http://schemas.microsoft.com/office/drawing/2014/main" val="1264444164"/>
                    </a:ext>
                  </a:extLst>
                </a:gridCol>
                <a:gridCol w="2453139">
                  <a:extLst>
                    <a:ext uri="{9D8B030D-6E8A-4147-A177-3AD203B41FA5}">
                      <a16:colId xmlns:a16="http://schemas.microsoft.com/office/drawing/2014/main" val="3994756886"/>
                    </a:ext>
                  </a:extLst>
                </a:gridCol>
                <a:gridCol w="3247123">
                  <a:extLst>
                    <a:ext uri="{9D8B030D-6E8A-4147-A177-3AD203B41FA5}">
                      <a16:colId xmlns:a16="http://schemas.microsoft.com/office/drawing/2014/main" val="304021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Date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Time (EST)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Topic</a:t>
                      </a:r>
                      <a:endParaRPr lang="en-US" sz="1400" b="0" u="sng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Prework (Optional but encouraged!)</a:t>
                      </a:r>
                      <a:endParaRPr lang="en-US" sz="1400" b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NA –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hlinkClick r:id="rId3"/>
                        </a:rPr>
                        <a:t>URL: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 check the git repo</a:t>
                      </a:r>
                      <a:endParaRPr lang="en-US" sz="1400" b="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Git setup</a:t>
                      </a:r>
                    </a:p>
                    <a:p>
                      <a:pPr algn="ctr"/>
                      <a:r>
                        <a:rPr lang="en-US" sz="1400" b="0" dirty="0"/>
                        <a:t>R, R-studio set up</a:t>
                      </a:r>
                    </a:p>
                    <a:p>
                      <a:pPr algn="ctr"/>
                      <a:r>
                        <a:rPr lang="en-US" sz="1400" b="0" dirty="0"/>
                        <a:t>R for text basics &amp; R basics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12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February 6, 2023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12-2:30pm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Transform &amp; mine a text file</a:t>
                      </a:r>
                    </a:p>
                    <a:p>
                      <a:pPr algn="ctr"/>
                      <a:r>
                        <a:rPr lang="en-US" sz="1400" b="0" dirty="0"/>
                        <a:t>String manipulation, text processing</a:t>
                      </a:r>
                    </a:p>
                    <a:p>
                      <a:pPr algn="ctr"/>
                      <a:r>
                        <a:rPr lang="en-US" sz="1400" b="0" dirty="0"/>
                        <a:t>DTM/TDM, WFM, visuals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February 8, 2023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12-2:30pm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Statistical Models</a:t>
                      </a:r>
                    </a:p>
                    <a:p>
                      <a:pPr algn="ctr"/>
                      <a:r>
                        <a:rPr lang="en-US" sz="1400" b="0" dirty="0"/>
                        <a:t>Unsupervised methods</a:t>
                      </a:r>
                    </a:p>
                    <a:p>
                      <a:pPr algn="ctr"/>
                      <a:r>
                        <a:rPr lang="en-US" sz="1400" b="0" dirty="0"/>
                        <a:t>Supervised methods</a:t>
                      </a:r>
                      <a:endParaRPr 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64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February 10, 2023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</a:rPr>
                        <a:t>12-2:30pm</a:t>
                      </a:r>
                      <a:endParaRPr lang="en-US" sz="1400" b="0" kern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ESG, Responsible AI</a:t>
                      </a:r>
                    </a:p>
                    <a:p>
                      <a:pPr algn="ctr"/>
                      <a:r>
                        <a:rPr lang="en-US" sz="1400" b="0" dirty="0">
                          <a:highlight>
                            <a:srgbClr val="00FF00"/>
                          </a:highlight>
                        </a:rPr>
                        <a:t>APIs &amp; Google NLP API</a:t>
                      </a:r>
                    </a:p>
                    <a:p>
                      <a:pPr algn="ctr"/>
                      <a:r>
                        <a:rPr lang="en-US" sz="1400" b="0" dirty="0">
                          <a:highlight>
                            <a:srgbClr val="00FF00"/>
                          </a:highlight>
                        </a:rPr>
                        <a:t>Web scraping basics</a:t>
                      </a:r>
                      <a:endParaRPr lang="en-US" sz="1400" b="0" dirty="0">
                        <a:highlight>
                          <a:srgbClr val="00FF00"/>
                        </a:highlight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2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01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future business leader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class course requiring programing &amp; I expect you to actually learn something..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2479537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466" y="2996585"/>
            <a:ext cx="629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Focus on your learning outcomes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32BA5B5-9D7E-DD41-8758-C20C9AAF9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7C3A2D2-4A67-2A43-9C3D-44F0A9FFF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4330221-9037-2645-8BF8-1E48CED4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5921</TotalTime>
  <Words>1053</Words>
  <Application>Microsoft Macintosh PowerPoint</Application>
  <PresentationFormat>On-screen Show (4:3)</PresentationFormat>
  <Paragraphs>250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Unicode MS</vt:lpstr>
      <vt:lpstr>Arial</vt:lpstr>
      <vt:lpstr>Calibri</vt:lpstr>
      <vt:lpstr>Calibri Light</vt:lpstr>
      <vt:lpstr>inherit</vt:lpstr>
      <vt:lpstr>Lato</vt:lpstr>
      <vt:lpstr>Roboto</vt:lpstr>
      <vt:lpstr>1_Office Theme</vt:lpstr>
      <vt:lpstr>Text Mining &amp; NLP Intros</vt:lpstr>
      <vt:lpstr>PowerPoint Presentation</vt:lpstr>
      <vt:lpstr>Dates Review</vt:lpstr>
      <vt:lpstr>Community Learning Expectations</vt:lpstr>
      <vt:lpstr>My style</vt:lpstr>
      <vt:lpstr>Some motivation</vt:lpstr>
      <vt:lpstr>What is Text Mining?</vt:lpstr>
      <vt:lpstr>What is Text Mining?</vt:lpstr>
      <vt:lpstr>Where can NLP &amp; Text Mining be used?  Anywhere there are documents!</vt:lpstr>
      <vt:lpstr>PowerPoint Presentation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So you may be asking…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314</cp:revision>
  <dcterms:created xsi:type="dcterms:W3CDTF">2018-05-23T17:24:59Z</dcterms:created>
  <dcterms:modified xsi:type="dcterms:W3CDTF">2023-01-30T02:57:20Z</dcterms:modified>
</cp:coreProperties>
</file>